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gerian" panose="04020705040A02060702" pitchFamily="82" charset="0"/>
      <p:regular r:id="rId13"/>
    </p:embeddedFont>
    <p:embeddedFont>
      <p:font typeface="Microsoft Sans Serif" panose="020B0604020202020204" pitchFamily="34" charset="0"/>
      <p:regular r:id="rId14"/>
    </p:embeddedFont>
    <p:embeddedFont>
      <p:font typeface="Mukta Light" panose="020B0604020202020204" charset="0"/>
      <p:regular r:id="rId15"/>
    </p:embeddedFont>
    <p:embeddedFont>
      <p:font typeface="Prompt Light" panose="00000400000000000000" pitchFamily="2" charset="-34"/>
      <p:regular r:id="rId16"/>
      <p:italic r:id="rId17"/>
    </p:embeddedFont>
    <p:embeddedFont>
      <p:font typeface="Prompt Medium" panose="00000600000000000000" pitchFamily="2"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89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709982"/>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Cyber Security and Online Privacy</a:t>
            </a:r>
            <a:endParaRPr lang="en-US" sz="4300" dirty="0"/>
          </a:p>
        </p:txBody>
      </p:sp>
      <p:sp>
        <p:nvSpPr>
          <p:cNvPr id="4" name="Text 1"/>
          <p:cNvSpPr/>
          <p:nvPr/>
        </p:nvSpPr>
        <p:spPr>
          <a:xfrm>
            <a:off x="6350436" y="4239878"/>
            <a:ext cx="7415927" cy="572627"/>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Staying Safe in the Digital World</a:t>
            </a:r>
            <a:endParaRPr lang="en-US" sz="1900" dirty="0"/>
          </a:p>
        </p:txBody>
      </p:sp>
      <p:sp>
        <p:nvSpPr>
          <p:cNvPr id="5" name="Text 2"/>
          <p:cNvSpPr/>
          <p:nvPr/>
        </p:nvSpPr>
        <p:spPr>
          <a:xfrm>
            <a:off x="6488660" y="4970801"/>
            <a:ext cx="7415927" cy="395049"/>
          </a:xfrm>
          <a:prstGeom prst="rect">
            <a:avLst/>
          </a:prstGeom>
          <a:noFill/>
          <a:ln/>
        </p:spPr>
        <p:txBody>
          <a:bodyPr wrap="none" lIns="0" tIns="0" rIns="0" bIns="0" rtlCol="0" anchor="t"/>
          <a:lstStyle/>
          <a:p>
            <a:pPr marL="0" indent="0" algn="l">
              <a:lnSpc>
                <a:spcPts val="3100"/>
              </a:lnSpc>
              <a:buNone/>
            </a:pPr>
            <a:r>
              <a:rPr lang="en-US" sz="2800" b="1" dirty="0">
                <a:solidFill>
                  <a:srgbClr val="DAD8E9"/>
                </a:solidFill>
                <a:latin typeface="Microsoft Sans Serif" panose="020B0604020202020204" pitchFamily="34" charset="0"/>
                <a:ea typeface="Microsoft Sans Serif" panose="020B0604020202020204" pitchFamily="34" charset="0"/>
                <a:cs typeface="Microsoft Sans Serif" panose="020B0604020202020204" pitchFamily="34" charset="0"/>
              </a:rPr>
              <a:t>PRESENTED BY :-</a:t>
            </a:r>
          </a:p>
          <a:p>
            <a:pPr marL="0" indent="0" algn="l">
              <a:lnSpc>
                <a:spcPts val="3100"/>
              </a:lnSpc>
              <a:buNone/>
            </a:pPr>
            <a:r>
              <a:rPr lang="en-US" sz="2400" dirty="0">
                <a:solidFill>
                  <a:srgbClr val="DAD8E9"/>
                </a:solidFill>
                <a:latin typeface="Algerian" panose="04020705040A02060702" pitchFamily="82" charset="0"/>
                <a:cs typeface="Microsoft Tai Le" panose="020B0502040204020203" pitchFamily="34" charset="0"/>
              </a:rPr>
              <a:t>                                  AYESHA NASIR</a:t>
            </a:r>
          </a:p>
          <a:p>
            <a:pPr marL="0" indent="0" algn="l">
              <a:lnSpc>
                <a:spcPts val="3100"/>
              </a:lnSpc>
              <a:buNone/>
            </a:pPr>
            <a:r>
              <a:rPr lang="en-US" sz="2400" dirty="0">
                <a:solidFill>
                  <a:srgbClr val="DAD8E9"/>
                </a:solidFill>
                <a:latin typeface="Algerian" panose="04020705040A02060702" pitchFamily="82" charset="0"/>
                <a:cs typeface="Microsoft Tai Le" panose="020B0502040204020203" pitchFamily="34" charset="0"/>
              </a:rPr>
              <a:t>                                    BS-MATH-80</a:t>
            </a:r>
            <a:endParaRPr lang="en-US" sz="2400" dirty="0">
              <a:latin typeface="Algerian" panose="04020705040A02060702" pitchFamily="82" charset="0"/>
              <a:cs typeface="Microsoft Tai Le" panose="020B0502040204020203" pitchFamily="34" charset="0"/>
            </a:endParaRPr>
          </a:p>
        </p:txBody>
      </p:sp>
      <p:pic>
        <p:nvPicPr>
          <p:cNvPr id="7" name="Picture 6">
            <a:extLst>
              <a:ext uri="{FF2B5EF4-FFF2-40B4-BE49-F238E27FC236}">
                <a16:creationId xmlns:a16="http://schemas.microsoft.com/office/drawing/2014/main" id="{0A79D63C-A019-D05D-3FB6-55080DC91EB3}"/>
              </a:ext>
            </a:extLst>
          </p:cNvPr>
          <p:cNvPicPr>
            <a:picLocks noChangeAspect="1"/>
          </p:cNvPicPr>
          <p:nvPr/>
        </p:nvPicPr>
        <p:blipFill>
          <a:blip r:embed="rId4"/>
          <a:stretch>
            <a:fillRect/>
          </a:stretch>
        </p:blipFill>
        <p:spPr>
          <a:xfrm>
            <a:off x="12486610" y="7810500"/>
            <a:ext cx="2143790" cy="41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52167"/>
          </a:xfrm>
          <a:prstGeom prst="rect">
            <a:avLst/>
          </a:prstGeom>
        </p:spPr>
      </p:pic>
      <p:sp>
        <p:nvSpPr>
          <p:cNvPr id="3" name="Text 0"/>
          <p:cNvSpPr/>
          <p:nvPr/>
        </p:nvSpPr>
        <p:spPr>
          <a:xfrm>
            <a:off x="854512" y="3723561"/>
            <a:ext cx="12921377" cy="2034778"/>
          </a:xfrm>
          <a:prstGeom prst="rect">
            <a:avLst/>
          </a:prstGeom>
          <a:noFill/>
          <a:ln/>
        </p:spPr>
        <p:txBody>
          <a:bodyPr wrap="none" lIns="0" tIns="0" rIns="0" bIns="0" rtlCol="0" anchor="t"/>
          <a:lstStyle/>
          <a:p>
            <a:pPr marL="0" indent="0" algn="l">
              <a:lnSpc>
                <a:spcPts val="16000"/>
              </a:lnSpc>
              <a:buNone/>
            </a:pPr>
            <a:r>
              <a:rPr lang="en-US" sz="12800" dirty="0">
                <a:solidFill>
                  <a:srgbClr val="C6BFEE"/>
                </a:solidFill>
                <a:latin typeface="Prompt Medium" pitchFamily="34" charset="0"/>
                <a:ea typeface="Prompt Medium" pitchFamily="34" charset="-122"/>
                <a:cs typeface="Prompt Medium" pitchFamily="34" charset="-120"/>
              </a:rPr>
              <a:t>Thank You!</a:t>
            </a:r>
            <a:endParaRPr lang="en-US" sz="12800" dirty="0"/>
          </a:p>
        </p:txBody>
      </p:sp>
      <p:sp>
        <p:nvSpPr>
          <p:cNvPr id="4" name="Text 1"/>
          <p:cNvSpPr/>
          <p:nvPr/>
        </p:nvSpPr>
        <p:spPr>
          <a:xfrm>
            <a:off x="854512" y="6124575"/>
            <a:ext cx="5426035" cy="678180"/>
          </a:xfrm>
          <a:prstGeom prst="rect">
            <a:avLst/>
          </a:prstGeom>
          <a:noFill/>
          <a:ln/>
        </p:spPr>
        <p:txBody>
          <a:bodyPr wrap="none" lIns="0" tIns="0" rIns="0" bIns="0" rtlCol="0" anchor="t"/>
          <a:lstStyle/>
          <a:p>
            <a:pPr marL="0" indent="0" algn="l">
              <a:lnSpc>
                <a:spcPts val="5300"/>
              </a:lnSpc>
              <a:buNone/>
            </a:pPr>
            <a:r>
              <a:rPr lang="en-US" sz="4250" dirty="0">
                <a:solidFill>
                  <a:srgbClr val="C6BFEE"/>
                </a:solidFill>
                <a:latin typeface="Prompt Medium" pitchFamily="34" charset="0"/>
                <a:ea typeface="Prompt Medium" pitchFamily="34" charset="-122"/>
                <a:cs typeface="Prompt Medium" pitchFamily="34" charset="-120"/>
              </a:rPr>
              <a:t>Questions?</a:t>
            </a:r>
            <a:endParaRPr lang="en-US" sz="4250" dirty="0"/>
          </a:p>
        </p:txBody>
      </p:sp>
      <p:sp>
        <p:nvSpPr>
          <p:cNvPr id="5" name="Text 2"/>
          <p:cNvSpPr/>
          <p:nvPr/>
        </p:nvSpPr>
        <p:spPr>
          <a:xfrm>
            <a:off x="854512" y="7168991"/>
            <a:ext cx="12921377" cy="390644"/>
          </a:xfrm>
          <a:prstGeom prst="rect">
            <a:avLst/>
          </a:prstGeom>
          <a:noFill/>
          <a:ln/>
        </p:spPr>
        <p:txBody>
          <a:bodyPr wrap="none" lIns="0" tIns="0" rIns="0" bIns="0" rtlCol="0" anchor="t"/>
          <a:lstStyle/>
          <a:p>
            <a:pPr marL="0" indent="0" algn="l">
              <a:lnSpc>
                <a:spcPts val="3050"/>
              </a:lnSpc>
              <a:buNone/>
            </a:pPr>
            <a:endParaRPr lang="en-US" sz="1900" dirty="0"/>
          </a:p>
        </p:txBody>
      </p:sp>
      <p:pic>
        <p:nvPicPr>
          <p:cNvPr id="7" name="Picture 6">
            <a:extLst>
              <a:ext uri="{FF2B5EF4-FFF2-40B4-BE49-F238E27FC236}">
                <a16:creationId xmlns:a16="http://schemas.microsoft.com/office/drawing/2014/main" id="{CF0F8469-D950-90D4-3E22-0FA5875774CE}"/>
              </a:ext>
            </a:extLst>
          </p:cNvPr>
          <p:cNvPicPr>
            <a:picLocks noChangeAspect="1"/>
          </p:cNvPicPr>
          <p:nvPr/>
        </p:nvPicPr>
        <p:blipFill>
          <a:blip r:embed="rId4"/>
          <a:stretch>
            <a:fillRect/>
          </a:stretch>
        </p:blipFill>
        <p:spPr>
          <a:xfrm>
            <a:off x="12295224" y="7769185"/>
            <a:ext cx="2335176" cy="41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537234"/>
            <a:ext cx="8923139"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Navigating the Digital Landscape</a:t>
            </a:r>
            <a:endParaRPr lang="en-US" sz="4300" dirty="0"/>
          </a:p>
        </p:txBody>
      </p:sp>
      <p:sp>
        <p:nvSpPr>
          <p:cNvPr id="4" name="Text 1"/>
          <p:cNvSpPr/>
          <p:nvPr/>
        </p:nvSpPr>
        <p:spPr>
          <a:xfrm>
            <a:off x="864037" y="5593318"/>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 today's digital world, we leverage the internet for everything like shopping, banking, and social media. While these advancements offer incredible convenience and connectivity, they also introduce significant risks—primarily in the form of cyber threats. This makes understanding and practicing cyber security and online privacy absolutely vital in our daily lives.</a:t>
            </a:r>
            <a:endParaRPr lang="en-US" sz="1900" dirty="0"/>
          </a:p>
        </p:txBody>
      </p:sp>
      <p:pic>
        <p:nvPicPr>
          <p:cNvPr id="6" name="Picture 5">
            <a:extLst>
              <a:ext uri="{FF2B5EF4-FFF2-40B4-BE49-F238E27FC236}">
                <a16:creationId xmlns:a16="http://schemas.microsoft.com/office/drawing/2014/main" id="{D47346EC-16B6-AD7D-A2F9-02A32FD6070F}"/>
              </a:ext>
            </a:extLst>
          </p:cNvPr>
          <p:cNvPicPr>
            <a:picLocks noChangeAspect="1"/>
          </p:cNvPicPr>
          <p:nvPr/>
        </p:nvPicPr>
        <p:blipFill>
          <a:blip r:embed="rId4"/>
          <a:stretch>
            <a:fillRect/>
          </a:stretch>
        </p:blipFill>
        <p:spPr>
          <a:xfrm>
            <a:off x="12323135" y="7581014"/>
            <a:ext cx="2196952" cy="648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5697" y="827127"/>
            <a:ext cx="6079450" cy="647343"/>
          </a:xfrm>
          <a:prstGeom prst="rect">
            <a:avLst/>
          </a:prstGeom>
          <a:noFill/>
          <a:ln/>
        </p:spPr>
        <p:txBody>
          <a:bodyPr wrap="none" lIns="0" tIns="0" rIns="0" bIns="0" rtlCol="0" anchor="t"/>
          <a:lstStyle/>
          <a:p>
            <a:pPr marL="0" indent="0" algn="l">
              <a:lnSpc>
                <a:spcPts val="5050"/>
              </a:lnSpc>
              <a:buNone/>
            </a:pPr>
            <a:r>
              <a:rPr lang="en-US" sz="4050" dirty="0">
                <a:solidFill>
                  <a:srgbClr val="C6BFEE"/>
                </a:solidFill>
                <a:latin typeface="Prompt Medium" pitchFamily="34" charset="0"/>
                <a:ea typeface="Prompt Medium" pitchFamily="34" charset="-122"/>
                <a:cs typeface="Prompt Medium" pitchFamily="34" charset="-120"/>
              </a:rPr>
              <a:t>What is Cyber Security?</a:t>
            </a:r>
            <a:endParaRPr lang="en-US" sz="4050" dirty="0"/>
          </a:p>
        </p:txBody>
      </p:sp>
      <p:sp>
        <p:nvSpPr>
          <p:cNvPr id="4" name="Text 1"/>
          <p:cNvSpPr/>
          <p:nvPr/>
        </p:nvSpPr>
        <p:spPr>
          <a:xfrm>
            <a:off x="815697" y="1824038"/>
            <a:ext cx="233005" cy="291227"/>
          </a:xfrm>
          <a:prstGeom prst="rect">
            <a:avLst/>
          </a:prstGeom>
          <a:noFill/>
          <a:ln/>
        </p:spPr>
        <p:txBody>
          <a:bodyPr wrap="none" lIns="0" tIns="0" rIns="0" bIns="0" rtlCol="0" anchor="t"/>
          <a:lstStyle/>
          <a:p>
            <a:pPr marL="0" indent="0" algn="l">
              <a:lnSpc>
                <a:spcPts val="2900"/>
              </a:lnSpc>
              <a:buNone/>
            </a:pPr>
            <a:r>
              <a:rPr lang="en-US" sz="1800" dirty="0">
                <a:solidFill>
                  <a:srgbClr val="DAD8E9"/>
                </a:solidFill>
                <a:latin typeface="Prompt Light" pitchFamily="34" charset="0"/>
                <a:ea typeface="Prompt Light" pitchFamily="34" charset="-122"/>
                <a:cs typeface="Prompt Light" pitchFamily="34" charset="-120"/>
              </a:rPr>
              <a:t>01</a:t>
            </a:r>
            <a:endParaRPr lang="en-US" sz="1800" dirty="0"/>
          </a:p>
        </p:txBody>
      </p:sp>
      <p:sp>
        <p:nvSpPr>
          <p:cNvPr id="5" name="Shape 2"/>
          <p:cNvSpPr/>
          <p:nvPr/>
        </p:nvSpPr>
        <p:spPr>
          <a:xfrm>
            <a:off x="815697" y="2189559"/>
            <a:ext cx="3639741" cy="30480"/>
          </a:xfrm>
          <a:prstGeom prst="rect">
            <a:avLst/>
          </a:prstGeom>
          <a:solidFill>
            <a:srgbClr val="A95B95"/>
          </a:solidFill>
          <a:ln/>
        </p:spPr>
      </p:sp>
      <p:sp>
        <p:nvSpPr>
          <p:cNvPr id="6" name="Text 3"/>
          <p:cNvSpPr/>
          <p:nvPr/>
        </p:nvSpPr>
        <p:spPr>
          <a:xfrm>
            <a:off x="815697" y="2366962"/>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Digital Fortress</a:t>
            </a:r>
            <a:endParaRPr lang="en-US" sz="2000" dirty="0"/>
          </a:p>
        </p:txBody>
      </p:sp>
      <p:sp>
        <p:nvSpPr>
          <p:cNvPr id="7" name="Text 4"/>
          <p:cNvSpPr/>
          <p:nvPr/>
        </p:nvSpPr>
        <p:spPr>
          <a:xfrm>
            <a:off x="833952" y="2859465"/>
            <a:ext cx="3639741" cy="2237423"/>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Cyber security is the practice of protecting computers, mobile phones, and networks from digital attacks and unauthorized access. It's like building a strong defense around your digital life.</a:t>
            </a:r>
            <a:endParaRPr lang="en-US" sz="1800" dirty="0"/>
          </a:p>
        </p:txBody>
      </p:sp>
      <p:sp>
        <p:nvSpPr>
          <p:cNvPr id="8" name="Text 5"/>
          <p:cNvSpPr/>
          <p:nvPr/>
        </p:nvSpPr>
        <p:spPr>
          <a:xfrm>
            <a:off x="4688443" y="1824038"/>
            <a:ext cx="233005" cy="291227"/>
          </a:xfrm>
          <a:prstGeom prst="rect">
            <a:avLst/>
          </a:prstGeom>
          <a:noFill/>
          <a:ln/>
        </p:spPr>
        <p:txBody>
          <a:bodyPr wrap="none" lIns="0" tIns="0" rIns="0" bIns="0" rtlCol="0" anchor="t"/>
          <a:lstStyle/>
          <a:p>
            <a:pPr marL="0" indent="0" algn="l">
              <a:lnSpc>
                <a:spcPts val="2900"/>
              </a:lnSpc>
              <a:buNone/>
            </a:pPr>
            <a:r>
              <a:rPr lang="en-US" sz="1800" dirty="0">
                <a:solidFill>
                  <a:srgbClr val="DAD8E9"/>
                </a:solidFill>
                <a:latin typeface="Prompt Light" pitchFamily="34" charset="0"/>
                <a:ea typeface="Prompt Light" pitchFamily="34" charset="-122"/>
                <a:cs typeface="Prompt Light" pitchFamily="34" charset="-120"/>
              </a:rPr>
              <a:t>02</a:t>
            </a:r>
            <a:endParaRPr lang="en-US" sz="1800" dirty="0"/>
          </a:p>
        </p:txBody>
      </p:sp>
      <p:sp>
        <p:nvSpPr>
          <p:cNvPr id="9" name="Shape 6"/>
          <p:cNvSpPr/>
          <p:nvPr/>
        </p:nvSpPr>
        <p:spPr>
          <a:xfrm>
            <a:off x="4688443" y="2189559"/>
            <a:ext cx="3639860" cy="30480"/>
          </a:xfrm>
          <a:prstGeom prst="rect">
            <a:avLst/>
          </a:prstGeom>
          <a:solidFill>
            <a:srgbClr val="A95B95"/>
          </a:solidFill>
          <a:ln/>
        </p:spPr>
      </p:sp>
      <p:sp>
        <p:nvSpPr>
          <p:cNvPr id="10" name="Text 7"/>
          <p:cNvSpPr/>
          <p:nvPr/>
        </p:nvSpPr>
        <p:spPr>
          <a:xfrm>
            <a:off x="4688443" y="2366962"/>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Threat Prevention</a:t>
            </a:r>
            <a:endParaRPr lang="en-US" sz="2000" dirty="0"/>
          </a:p>
        </p:txBody>
      </p:sp>
      <p:sp>
        <p:nvSpPr>
          <p:cNvPr id="11" name="Text 8"/>
          <p:cNvSpPr/>
          <p:nvPr/>
        </p:nvSpPr>
        <p:spPr>
          <a:xfrm>
            <a:off x="4688443" y="2830354"/>
            <a:ext cx="3639860" cy="1491615"/>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Its primary goal is to prevent hacking, malware infections, and various cyber attacks that can compromise your devices and data.</a:t>
            </a:r>
            <a:endParaRPr lang="en-US" sz="1800" dirty="0"/>
          </a:p>
        </p:txBody>
      </p:sp>
      <p:sp>
        <p:nvSpPr>
          <p:cNvPr id="12" name="Text 9"/>
          <p:cNvSpPr/>
          <p:nvPr/>
        </p:nvSpPr>
        <p:spPr>
          <a:xfrm>
            <a:off x="815697" y="5475565"/>
            <a:ext cx="233005" cy="291227"/>
          </a:xfrm>
          <a:prstGeom prst="rect">
            <a:avLst/>
          </a:prstGeom>
          <a:noFill/>
          <a:ln/>
        </p:spPr>
        <p:txBody>
          <a:bodyPr wrap="none" lIns="0" tIns="0" rIns="0" bIns="0" rtlCol="0" anchor="t"/>
          <a:lstStyle/>
          <a:p>
            <a:pPr marL="0" indent="0" algn="l">
              <a:lnSpc>
                <a:spcPts val="2900"/>
              </a:lnSpc>
              <a:buNone/>
            </a:pPr>
            <a:r>
              <a:rPr lang="en-US" sz="1800" dirty="0">
                <a:solidFill>
                  <a:srgbClr val="DAD8E9"/>
                </a:solidFill>
                <a:latin typeface="Prompt Light" pitchFamily="34" charset="0"/>
                <a:ea typeface="Prompt Light" pitchFamily="34" charset="-122"/>
                <a:cs typeface="Prompt Light" pitchFamily="34" charset="-120"/>
              </a:rPr>
              <a:t>03</a:t>
            </a:r>
            <a:endParaRPr lang="en-US" sz="1800" dirty="0"/>
          </a:p>
        </p:txBody>
      </p:sp>
      <p:sp>
        <p:nvSpPr>
          <p:cNvPr id="13" name="Shape 10"/>
          <p:cNvSpPr/>
          <p:nvPr/>
        </p:nvSpPr>
        <p:spPr>
          <a:xfrm>
            <a:off x="815697" y="5841087"/>
            <a:ext cx="7512606" cy="30480"/>
          </a:xfrm>
          <a:prstGeom prst="rect">
            <a:avLst/>
          </a:prstGeom>
          <a:solidFill>
            <a:srgbClr val="A95B95"/>
          </a:solidFill>
          <a:ln/>
        </p:spPr>
      </p:sp>
      <p:sp>
        <p:nvSpPr>
          <p:cNvPr id="14" name="Text 11"/>
          <p:cNvSpPr/>
          <p:nvPr/>
        </p:nvSpPr>
        <p:spPr>
          <a:xfrm>
            <a:off x="815697" y="6018490"/>
            <a:ext cx="2589728" cy="323612"/>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Data Safeguard</a:t>
            </a:r>
            <a:endParaRPr lang="en-US" sz="2000" dirty="0"/>
          </a:p>
        </p:txBody>
      </p:sp>
      <p:sp>
        <p:nvSpPr>
          <p:cNvPr id="15" name="Text 12"/>
          <p:cNvSpPr/>
          <p:nvPr/>
        </p:nvSpPr>
        <p:spPr>
          <a:xfrm>
            <a:off x="815697" y="6481882"/>
            <a:ext cx="7512606" cy="745808"/>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Ultimately, cyber security ensures the protection of your important data and information, keeping it confidential, integral, and available only to you.</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6890" y="850106"/>
            <a:ext cx="7470219" cy="1328261"/>
          </a:xfrm>
          <a:prstGeom prst="rect">
            <a:avLst/>
          </a:prstGeom>
          <a:noFill/>
          <a:ln/>
        </p:spPr>
        <p:txBody>
          <a:bodyPr wrap="square" lIns="0" tIns="0" rIns="0" bIns="0" rtlCol="0" anchor="t"/>
          <a:lstStyle/>
          <a:p>
            <a:pPr marL="0" indent="0" algn="l">
              <a:lnSpc>
                <a:spcPts val="5200"/>
              </a:lnSpc>
              <a:buNone/>
            </a:pPr>
            <a:r>
              <a:rPr lang="en-US" sz="4150" dirty="0">
                <a:solidFill>
                  <a:srgbClr val="C6BFEE"/>
                </a:solidFill>
                <a:latin typeface="Prompt Medium" pitchFamily="34" charset="0"/>
                <a:ea typeface="Prompt Medium" pitchFamily="34" charset="-122"/>
                <a:cs typeface="Prompt Medium" pitchFamily="34" charset="-120"/>
              </a:rPr>
              <a:t>Understanding Online Privacy</a:t>
            </a:r>
            <a:endParaRPr lang="en-US" sz="4150" dirty="0"/>
          </a:p>
        </p:txBody>
      </p:sp>
      <p:sp>
        <p:nvSpPr>
          <p:cNvPr id="4" name="Text 1"/>
          <p:cNvSpPr/>
          <p:nvPr/>
        </p:nvSpPr>
        <p:spPr>
          <a:xfrm>
            <a:off x="836890" y="2536984"/>
            <a:ext cx="7470219" cy="1148001"/>
          </a:xfrm>
          <a:prstGeom prst="rect">
            <a:avLst/>
          </a:prstGeom>
          <a:noFill/>
          <a:ln/>
        </p:spPr>
        <p:txBody>
          <a:bodyPr wrap="squar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Online privacy is about having control over our personal information online. It dictates who can access your data and how it's used. This includes sensitive details such as:</a:t>
            </a:r>
            <a:endParaRPr lang="en-US" sz="1850" dirty="0"/>
          </a:p>
        </p:txBody>
      </p:sp>
      <p:sp>
        <p:nvSpPr>
          <p:cNvPr id="5" name="Text 2"/>
          <p:cNvSpPr/>
          <p:nvPr/>
        </p:nvSpPr>
        <p:spPr>
          <a:xfrm>
            <a:off x="836890" y="4169093"/>
            <a:ext cx="3443407" cy="382667"/>
          </a:xfrm>
          <a:prstGeom prst="rect">
            <a:avLst/>
          </a:prstGeom>
          <a:noFill/>
          <a:ln/>
        </p:spPr>
        <p:txBody>
          <a:bodyPr wrap="non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Your Name: Personal identification</a:t>
            </a:r>
            <a:endParaRPr lang="en-US" sz="1850" dirty="0"/>
          </a:p>
        </p:txBody>
      </p:sp>
      <p:sp>
        <p:nvSpPr>
          <p:cNvPr id="6" name="Text 3"/>
          <p:cNvSpPr/>
          <p:nvPr/>
        </p:nvSpPr>
        <p:spPr>
          <a:xfrm>
            <a:off x="836890" y="4766905"/>
            <a:ext cx="3443407" cy="765334"/>
          </a:xfrm>
          <a:prstGeom prst="rect">
            <a:avLst/>
          </a:prstGeom>
          <a:noFill/>
          <a:ln/>
        </p:spPr>
        <p:txBody>
          <a:bodyPr wrap="squar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Passwords: Keys to your digital accounts</a:t>
            </a:r>
            <a:endParaRPr lang="en-US" sz="1850" dirty="0"/>
          </a:p>
        </p:txBody>
      </p:sp>
      <p:sp>
        <p:nvSpPr>
          <p:cNvPr id="7" name="Text 4"/>
          <p:cNvSpPr/>
          <p:nvPr/>
        </p:nvSpPr>
        <p:spPr>
          <a:xfrm>
            <a:off x="836890" y="5747385"/>
            <a:ext cx="3443407" cy="382667"/>
          </a:xfrm>
          <a:prstGeom prst="rect">
            <a:avLst/>
          </a:prstGeom>
          <a:noFill/>
          <a:ln/>
        </p:spPr>
        <p:txBody>
          <a:bodyPr wrap="non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Photos: Visual records of your life</a:t>
            </a:r>
            <a:endParaRPr lang="en-US" sz="1850" dirty="0"/>
          </a:p>
        </p:txBody>
      </p:sp>
      <p:sp>
        <p:nvSpPr>
          <p:cNvPr id="8" name="Text 5"/>
          <p:cNvSpPr/>
          <p:nvPr/>
        </p:nvSpPr>
        <p:spPr>
          <a:xfrm>
            <a:off x="4871323" y="4169093"/>
            <a:ext cx="3443407" cy="382667"/>
          </a:xfrm>
          <a:prstGeom prst="rect">
            <a:avLst/>
          </a:prstGeom>
          <a:noFill/>
          <a:ln/>
        </p:spPr>
        <p:txBody>
          <a:bodyPr wrap="non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Bank Details: Financial information</a:t>
            </a:r>
            <a:endParaRPr lang="en-US" sz="1850" dirty="0"/>
          </a:p>
        </p:txBody>
      </p:sp>
      <p:sp>
        <p:nvSpPr>
          <p:cNvPr id="9" name="Text 6"/>
          <p:cNvSpPr/>
          <p:nvPr/>
        </p:nvSpPr>
        <p:spPr>
          <a:xfrm>
            <a:off x="4871323" y="4766905"/>
            <a:ext cx="3443407" cy="765334"/>
          </a:xfrm>
          <a:prstGeom prst="rect">
            <a:avLst/>
          </a:prstGeom>
          <a:noFill/>
          <a:ln/>
        </p:spPr>
        <p:txBody>
          <a:bodyPr wrap="squar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Location: Where you are in the real world</a:t>
            </a:r>
            <a:endParaRPr lang="en-US" sz="1850" dirty="0"/>
          </a:p>
        </p:txBody>
      </p:sp>
      <p:sp>
        <p:nvSpPr>
          <p:cNvPr id="10" name="Text 7"/>
          <p:cNvSpPr/>
          <p:nvPr/>
        </p:nvSpPr>
        <p:spPr>
          <a:xfrm>
            <a:off x="836890" y="6614160"/>
            <a:ext cx="7470219" cy="765334"/>
          </a:xfrm>
          <a:prstGeom prst="rect">
            <a:avLst/>
          </a:prstGeom>
          <a:noFill/>
          <a:ln/>
        </p:spPr>
        <p:txBody>
          <a:bodyPr wrap="square" lIns="0" tIns="0" rIns="0" bIns="0" rtlCol="0" anchor="t"/>
          <a:lstStyle/>
          <a:p>
            <a:pPr marL="0" indent="0" algn="l">
              <a:lnSpc>
                <a:spcPts val="3000"/>
              </a:lnSpc>
              <a:buNone/>
            </a:pPr>
            <a:r>
              <a:rPr lang="en-US" sz="1850" dirty="0">
                <a:solidFill>
                  <a:srgbClr val="DAD8E9"/>
                </a:solidFill>
                <a:latin typeface="Mukta Light" pitchFamily="34" charset="0"/>
                <a:ea typeface="Mukta Light" pitchFamily="34" charset="-122"/>
                <a:cs typeface="Mukta Light" pitchFamily="34" charset="-120"/>
              </a:rPr>
              <a:t>The main purpose of online privacy is to prevent the misuse of your data and identity theft, safeguarding your digital persona.</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873681"/>
            <a:ext cx="1121699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Common Cyber Threats You Should Know</a:t>
            </a:r>
            <a:endParaRPr lang="en-US" sz="4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2053233"/>
            <a:ext cx="617220" cy="617220"/>
          </a:xfrm>
          <a:prstGeom prst="rect">
            <a:avLst/>
          </a:prstGeom>
        </p:spPr>
      </p:pic>
      <p:sp>
        <p:nvSpPr>
          <p:cNvPr id="4" name="Text 1"/>
          <p:cNvSpPr/>
          <p:nvPr/>
        </p:nvSpPr>
        <p:spPr>
          <a:xfrm>
            <a:off x="864037" y="297906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Hacking</a:t>
            </a:r>
            <a:endParaRPr lang="en-US" sz="2150" dirty="0"/>
          </a:p>
        </p:txBody>
      </p:sp>
      <p:sp>
        <p:nvSpPr>
          <p:cNvPr id="5" name="Text 2"/>
          <p:cNvSpPr/>
          <p:nvPr/>
        </p:nvSpPr>
        <p:spPr>
          <a:xfrm>
            <a:off x="864037" y="3470077"/>
            <a:ext cx="629685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Unauthorized access to your online accounts, devices, or systems, often leading to data theft or manipulation.</a:t>
            </a:r>
            <a:endParaRPr lang="en-US" sz="19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9505" y="2053233"/>
            <a:ext cx="617220" cy="617220"/>
          </a:xfrm>
          <a:prstGeom prst="rect">
            <a:avLst/>
          </a:prstGeom>
        </p:spPr>
      </p:pic>
      <p:sp>
        <p:nvSpPr>
          <p:cNvPr id="7" name="Text 3"/>
          <p:cNvSpPr/>
          <p:nvPr/>
        </p:nvSpPr>
        <p:spPr>
          <a:xfrm>
            <a:off x="7469505" y="297906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Phishing</a:t>
            </a:r>
            <a:endParaRPr lang="en-US" sz="2150" dirty="0"/>
          </a:p>
        </p:txBody>
      </p:sp>
      <p:sp>
        <p:nvSpPr>
          <p:cNvPr id="8" name="Text 4"/>
          <p:cNvSpPr/>
          <p:nvPr/>
        </p:nvSpPr>
        <p:spPr>
          <a:xfrm>
            <a:off x="7469505" y="3470077"/>
            <a:ext cx="629685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Deceptive emails or messages designed to trick you into revealing personal information, like passwords or credit card numbers.</a:t>
            </a:r>
            <a:endParaRPr lang="en-US" sz="19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037" y="5148977"/>
            <a:ext cx="617220" cy="617220"/>
          </a:xfrm>
          <a:prstGeom prst="rect">
            <a:avLst/>
          </a:prstGeom>
        </p:spPr>
      </p:pic>
      <p:sp>
        <p:nvSpPr>
          <p:cNvPr id="10" name="Text 5"/>
          <p:cNvSpPr/>
          <p:nvPr/>
        </p:nvSpPr>
        <p:spPr>
          <a:xfrm>
            <a:off x="864037" y="607480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Malware</a:t>
            </a:r>
            <a:endParaRPr lang="en-US" sz="2150" dirty="0"/>
          </a:p>
        </p:txBody>
      </p:sp>
      <p:sp>
        <p:nvSpPr>
          <p:cNvPr id="11" name="Text 6"/>
          <p:cNvSpPr/>
          <p:nvPr/>
        </p:nvSpPr>
        <p:spPr>
          <a:xfrm>
            <a:off x="864037" y="6565821"/>
            <a:ext cx="629685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Malicious software, including viruses and ransomware, designed to damage your device or steal your data.</a:t>
            </a:r>
            <a:endParaRPr lang="en-US" sz="19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9505" y="5148977"/>
            <a:ext cx="617220" cy="617220"/>
          </a:xfrm>
          <a:prstGeom prst="rect">
            <a:avLst/>
          </a:prstGeom>
        </p:spPr>
      </p:pic>
      <p:sp>
        <p:nvSpPr>
          <p:cNvPr id="13" name="Text 7"/>
          <p:cNvSpPr/>
          <p:nvPr/>
        </p:nvSpPr>
        <p:spPr>
          <a:xfrm>
            <a:off x="7469505" y="6074807"/>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 Breaches</a:t>
            </a:r>
            <a:endParaRPr lang="en-US" sz="2150" dirty="0"/>
          </a:p>
        </p:txBody>
      </p:sp>
      <p:sp>
        <p:nvSpPr>
          <p:cNvPr id="14" name="Text 8"/>
          <p:cNvSpPr/>
          <p:nvPr/>
        </p:nvSpPr>
        <p:spPr>
          <a:xfrm>
            <a:off x="7469505" y="6565821"/>
            <a:ext cx="629685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Incidents where sensitive, protected, or confidential data is accidentally or intentionally exposed to an unauthorized party.</a:t>
            </a:r>
            <a:endParaRPr lang="en-US" sz="1900" dirty="0"/>
          </a:p>
        </p:txBody>
      </p:sp>
      <p:pic>
        <p:nvPicPr>
          <p:cNvPr id="16" name="Picture 15">
            <a:extLst>
              <a:ext uri="{FF2B5EF4-FFF2-40B4-BE49-F238E27FC236}">
                <a16:creationId xmlns:a16="http://schemas.microsoft.com/office/drawing/2014/main" id="{F6D61822-9949-3A34-D3E9-DB6B88AD4462}"/>
              </a:ext>
            </a:extLst>
          </p:cNvPr>
          <p:cNvPicPr>
            <a:picLocks noChangeAspect="1"/>
          </p:cNvPicPr>
          <p:nvPr/>
        </p:nvPicPr>
        <p:blipFill>
          <a:blip r:embed="rId11"/>
          <a:stretch>
            <a:fillRect/>
          </a:stretch>
        </p:blipFill>
        <p:spPr>
          <a:xfrm>
            <a:off x="12359020" y="7504034"/>
            <a:ext cx="2196952" cy="675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4861" y="626031"/>
            <a:ext cx="10901124" cy="630793"/>
          </a:xfrm>
          <a:prstGeom prst="rect">
            <a:avLst/>
          </a:prstGeom>
          <a:noFill/>
          <a:ln/>
        </p:spPr>
        <p:txBody>
          <a:bodyPr wrap="non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Why Cyber Security and Privacy Are Crucial</a:t>
            </a:r>
            <a:endParaRPr lang="en-US" sz="39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91" y="1718072"/>
            <a:ext cx="340638" cy="340638"/>
          </a:xfrm>
          <a:prstGeom prst="rect">
            <a:avLst/>
          </a:prstGeom>
        </p:spPr>
      </p:pic>
      <p:sp>
        <p:nvSpPr>
          <p:cNvPr id="4" name="Text 1"/>
          <p:cNvSpPr/>
          <p:nvPr/>
        </p:nvSpPr>
        <p:spPr>
          <a:xfrm>
            <a:off x="1532930" y="1711047"/>
            <a:ext cx="4224933"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Protects Personal &amp; Financial Data</a:t>
            </a:r>
            <a:endParaRPr lang="en-US" sz="1950" dirty="0"/>
          </a:p>
        </p:txBody>
      </p:sp>
      <p:sp>
        <p:nvSpPr>
          <p:cNvPr id="5" name="Text 2"/>
          <p:cNvSpPr/>
          <p:nvPr/>
        </p:nvSpPr>
        <p:spPr>
          <a:xfrm>
            <a:off x="1532930" y="2162770"/>
            <a:ext cx="12302609" cy="363379"/>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Safeguards your sensitive information from unauthorized access, keeping your identity and finances secure.</a:t>
            </a:r>
            <a:endParaRPr lang="en-US" sz="175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91" y="2987397"/>
            <a:ext cx="340638" cy="340638"/>
          </a:xfrm>
          <a:prstGeom prst="rect">
            <a:avLst/>
          </a:prstGeom>
        </p:spPr>
      </p:pic>
      <p:sp>
        <p:nvSpPr>
          <p:cNvPr id="7" name="Text 3"/>
          <p:cNvSpPr/>
          <p:nvPr/>
        </p:nvSpPr>
        <p:spPr>
          <a:xfrm>
            <a:off x="1532930" y="2980373"/>
            <a:ext cx="3871793"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Prevents Online Fraud &amp; Scams</a:t>
            </a:r>
            <a:endParaRPr lang="en-US" sz="1950" dirty="0"/>
          </a:p>
        </p:txBody>
      </p:sp>
      <p:sp>
        <p:nvSpPr>
          <p:cNvPr id="8" name="Text 4"/>
          <p:cNvSpPr/>
          <p:nvPr/>
        </p:nvSpPr>
        <p:spPr>
          <a:xfrm>
            <a:off x="1532930" y="3432096"/>
            <a:ext cx="12302609" cy="363379"/>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Acts as your first line of defense against financial losses and personal distress caused by malicious actors.</a:t>
            </a:r>
            <a:endParaRPr lang="en-US" sz="175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91" y="4256723"/>
            <a:ext cx="340638" cy="340638"/>
          </a:xfrm>
          <a:prstGeom prst="rect">
            <a:avLst/>
          </a:prstGeom>
        </p:spPr>
      </p:pic>
      <p:sp>
        <p:nvSpPr>
          <p:cNvPr id="10" name="Text 5"/>
          <p:cNvSpPr/>
          <p:nvPr/>
        </p:nvSpPr>
        <p:spPr>
          <a:xfrm>
            <a:off x="1532930" y="4249698"/>
            <a:ext cx="4256246"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Keeps Social Media Accounts Safe</a:t>
            </a:r>
            <a:endParaRPr lang="en-US" sz="1950" dirty="0"/>
          </a:p>
        </p:txBody>
      </p:sp>
      <p:sp>
        <p:nvSpPr>
          <p:cNvPr id="11" name="Text 6"/>
          <p:cNvSpPr/>
          <p:nvPr/>
        </p:nvSpPr>
        <p:spPr>
          <a:xfrm>
            <a:off x="1532930" y="4701421"/>
            <a:ext cx="12302609" cy="363379"/>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Protects your digital reputation and personal interactions from being compromised or misused.</a:t>
            </a:r>
            <a:endParaRPr lang="en-US" sz="175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91" y="5526048"/>
            <a:ext cx="340638" cy="340638"/>
          </a:xfrm>
          <a:prstGeom prst="rect">
            <a:avLst/>
          </a:prstGeom>
        </p:spPr>
      </p:pic>
      <p:sp>
        <p:nvSpPr>
          <p:cNvPr id="13" name="Text 7"/>
          <p:cNvSpPr/>
          <p:nvPr/>
        </p:nvSpPr>
        <p:spPr>
          <a:xfrm>
            <a:off x="1532930" y="5519023"/>
            <a:ext cx="3759756"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Builds Trust in Online Services</a:t>
            </a:r>
            <a:endParaRPr lang="en-US" sz="1950" dirty="0"/>
          </a:p>
        </p:txBody>
      </p:sp>
      <p:sp>
        <p:nvSpPr>
          <p:cNvPr id="14" name="Text 8"/>
          <p:cNvSpPr/>
          <p:nvPr/>
        </p:nvSpPr>
        <p:spPr>
          <a:xfrm>
            <a:off x="1532930" y="5970746"/>
            <a:ext cx="12302609" cy="363379"/>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Ensures a reliable and secure environment for online transactions, communication, and digital interaction.</a:t>
            </a:r>
            <a:endParaRPr lang="en-US" sz="1750" dirty="0"/>
          </a:p>
        </p:txBody>
      </p:sp>
      <p:pic>
        <p:nvPicPr>
          <p:cNvPr id="15"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991" y="6795373"/>
            <a:ext cx="340638" cy="340638"/>
          </a:xfrm>
          <a:prstGeom prst="rect">
            <a:avLst/>
          </a:prstGeom>
        </p:spPr>
      </p:pic>
      <p:sp>
        <p:nvSpPr>
          <p:cNvPr id="16" name="Text 9"/>
          <p:cNvSpPr/>
          <p:nvPr/>
        </p:nvSpPr>
        <p:spPr>
          <a:xfrm>
            <a:off x="1532930" y="6788348"/>
            <a:ext cx="4319588" cy="315516"/>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Secures Organizations &amp; Countries</a:t>
            </a:r>
            <a:endParaRPr lang="en-US" sz="1950" dirty="0"/>
          </a:p>
        </p:txBody>
      </p:sp>
      <p:sp>
        <p:nvSpPr>
          <p:cNvPr id="17" name="Text 10"/>
          <p:cNvSpPr/>
          <p:nvPr/>
        </p:nvSpPr>
        <p:spPr>
          <a:xfrm>
            <a:off x="1532930" y="7240072"/>
            <a:ext cx="12302609" cy="363379"/>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Extends beyond individuals to protect critical infrastructure, national security, and economic stability.</a:t>
            </a:r>
            <a:endParaRPr lang="en-US" sz="1750" dirty="0"/>
          </a:p>
        </p:txBody>
      </p:sp>
      <p:pic>
        <p:nvPicPr>
          <p:cNvPr id="19" name="Picture 18">
            <a:extLst>
              <a:ext uri="{FF2B5EF4-FFF2-40B4-BE49-F238E27FC236}">
                <a16:creationId xmlns:a16="http://schemas.microsoft.com/office/drawing/2014/main" id="{A35C0DCC-A03D-1DAA-6ED7-39FCFF624EB0}"/>
              </a:ext>
            </a:extLst>
          </p:cNvPr>
          <p:cNvPicPr>
            <a:picLocks noChangeAspect="1"/>
          </p:cNvPicPr>
          <p:nvPr/>
        </p:nvPicPr>
        <p:blipFill>
          <a:blip r:embed="rId5"/>
          <a:stretch>
            <a:fillRect/>
          </a:stretch>
        </p:blipFill>
        <p:spPr>
          <a:xfrm>
            <a:off x="12412183" y="7739659"/>
            <a:ext cx="2218217" cy="41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0438" y="511254"/>
            <a:ext cx="6549628" cy="516255"/>
          </a:xfrm>
          <a:prstGeom prst="rect">
            <a:avLst/>
          </a:prstGeom>
          <a:noFill/>
          <a:ln/>
        </p:spPr>
        <p:txBody>
          <a:bodyPr wrap="none" lIns="0" tIns="0" rIns="0" bIns="0" rtlCol="0" anchor="t"/>
          <a:lstStyle/>
          <a:p>
            <a:pPr marL="0" indent="0" algn="l">
              <a:lnSpc>
                <a:spcPts val="4050"/>
              </a:lnSpc>
              <a:buNone/>
            </a:pPr>
            <a:r>
              <a:rPr lang="en-US" sz="3250" dirty="0">
                <a:solidFill>
                  <a:srgbClr val="C6BFEE"/>
                </a:solidFill>
                <a:latin typeface="Prompt Medium" pitchFamily="34" charset="0"/>
                <a:ea typeface="Prompt Medium" pitchFamily="34" charset="-122"/>
                <a:cs typeface="Prompt Medium" pitchFamily="34" charset="-120"/>
              </a:rPr>
              <a:t>Simple Steps to Protect Yourself</a:t>
            </a:r>
            <a:endParaRPr lang="en-US" sz="3250" dirty="0"/>
          </a:p>
        </p:txBody>
      </p:sp>
      <p:sp>
        <p:nvSpPr>
          <p:cNvPr id="3" name="Shape 1"/>
          <p:cNvSpPr/>
          <p:nvPr/>
        </p:nvSpPr>
        <p:spPr>
          <a:xfrm>
            <a:off x="650438" y="1399222"/>
            <a:ext cx="743426" cy="1115139"/>
          </a:xfrm>
          <a:prstGeom prst="roundRect">
            <a:avLst>
              <a:gd name="adj" fmla="val 360012"/>
            </a:avLst>
          </a:prstGeom>
          <a:solidFill>
            <a:srgbClr val="542C49"/>
          </a:solidFill>
          <a:ln w="7620">
            <a:solidFill>
              <a:srgbClr val="6D4562"/>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729" y="1817370"/>
            <a:ext cx="278725" cy="278725"/>
          </a:xfrm>
          <a:prstGeom prst="rect">
            <a:avLst/>
          </a:prstGeom>
        </p:spPr>
      </p:pic>
      <p:sp>
        <p:nvSpPr>
          <p:cNvPr id="5" name="Text 2"/>
          <p:cNvSpPr/>
          <p:nvPr/>
        </p:nvSpPr>
        <p:spPr>
          <a:xfrm>
            <a:off x="1579721" y="1585079"/>
            <a:ext cx="2217539" cy="25812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Use Strong Passwords</a:t>
            </a:r>
            <a:endParaRPr lang="en-US" sz="1600" dirty="0"/>
          </a:p>
        </p:txBody>
      </p:sp>
      <p:sp>
        <p:nvSpPr>
          <p:cNvPr id="6" name="Text 3"/>
          <p:cNvSpPr/>
          <p:nvPr/>
        </p:nvSpPr>
        <p:spPr>
          <a:xfrm>
            <a:off x="1579721" y="1954649"/>
            <a:ext cx="12400240" cy="297299"/>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Combine uppercase and lowercase letters, numbers, and symbols. Avoid easy-to-guess information.</a:t>
            </a:r>
            <a:endParaRPr lang="en-US" sz="1450" dirty="0"/>
          </a:p>
        </p:txBody>
      </p:sp>
      <p:sp>
        <p:nvSpPr>
          <p:cNvPr id="7" name="Shape 4"/>
          <p:cNvSpPr/>
          <p:nvPr/>
        </p:nvSpPr>
        <p:spPr>
          <a:xfrm>
            <a:off x="650438" y="2700218"/>
            <a:ext cx="743426" cy="1115139"/>
          </a:xfrm>
          <a:prstGeom prst="roundRect">
            <a:avLst>
              <a:gd name="adj" fmla="val 360012"/>
            </a:avLst>
          </a:prstGeom>
          <a:solidFill>
            <a:srgbClr val="542C49"/>
          </a:solidFill>
          <a:ln w="7620">
            <a:solidFill>
              <a:srgbClr val="6D4562"/>
            </a:solidFill>
            <a:prstDash val="solid"/>
          </a:ln>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729" y="3118366"/>
            <a:ext cx="278725" cy="278725"/>
          </a:xfrm>
          <a:prstGeom prst="rect">
            <a:avLst/>
          </a:prstGeom>
        </p:spPr>
      </p:pic>
      <p:sp>
        <p:nvSpPr>
          <p:cNvPr id="9" name="Text 5"/>
          <p:cNvSpPr/>
          <p:nvPr/>
        </p:nvSpPr>
        <p:spPr>
          <a:xfrm>
            <a:off x="1579721" y="2886075"/>
            <a:ext cx="3983712" cy="25812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Enable Two-Factor Authentication (2FA)</a:t>
            </a:r>
            <a:endParaRPr lang="en-US" sz="1600" dirty="0"/>
          </a:p>
        </p:txBody>
      </p:sp>
      <p:sp>
        <p:nvSpPr>
          <p:cNvPr id="10" name="Text 6"/>
          <p:cNvSpPr/>
          <p:nvPr/>
        </p:nvSpPr>
        <p:spPr>
          <a:xfrm>
            <a:off x="1579721" y="3255645"/>
            <a:ext cx="12400240" cy="297299"/>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Adds an extra layer of security, requiring a second verification method beyond your password.</a:t>
            </a:r>
            <a:endParaRPr lang="en-US" sz="1450" dirty="0"/>
          </a:p>
        </p:txBody>
      </p:sp>
      <p:sp>
        <p:nvSpPr>
          <p:cNvPr id="11" name="Shape 7"/>
          <p:cNvSpPr/>
          <p:nvPr/>
        </p:nvSpPr>
        <p:spPr>
          <a:xfrm>
            <a:off x="650438" y="4001214"/>
            <a:ext cx="743426" cy="1115139"/>
          </a:xfrm>
          <a:prstGeom prst="roundRect">
            <a:avLst>
              <a:gd name="adj" fmla="val 360012"/>
            </a:avLst>
          </a:prstGeom>
          <a:solidFill>
            <a:srgbClr val="542C49"/>
          </a:solidFill>
          <a:ln w="7620">
            <a:solidFill>
              <a:srgbClr val="6D4562"/>
            </a:solidFill>
            <a:prstDash val="solid"/>
          </a:ln>
        </p:spPr>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729" y="4419362"/>
            <a:ext cx="278725" cy="278725"/>
          </a:xfrm>
          <a:prstGeom prst="rect">
            <a:avLst/>
          </a:prstGeom>
        </p:spPr>
      </p:pic>
      <p:sp>
        <p:nvSpPr>
          <p:cNvPr id="13" name="Text 8"/>
          <p:cNvSpPr/>
          <p:nvPr/>
        </p:nvSpPr>
        <p:spPr>
          <a:xfrm>
            <a:off x="1579721" y="4187071"/>
            <a:ext cx="2844760" cy="25812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Do Not Click Unknown Links</a:t>
            </a:r>
            <a:endParaRPr lang="en-US" sz="1600" dirty="0"/>
          </a:p>
        </p:txBody>
      </p:sp>
      <p:sp>
        <p:nvSpPr>
          <p:cNvPr id="14" name="Text 9"/>
          <p:cNvSpPr/>
          <p:nvPr/>
        </p:nvSpPr>
        <p:spPr>
          <a:xfrm>
            <a:off x="1579721" y="4556641"/>
            <a:ext cx="12400240" cy="297299"/>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Be wary of suspicious links in emails or messages; they could lead to phishing sites or malware downloads.</a:t>
            </a:r>
            <a:endParaRPr lang="en-US" sz="1450" dirty="0"/>
          </a:p>
        </p:txBody>
      </p:sp>
      <p:sp>
        <p:nvSpPr>
          <p:cNvPr id="15" name="Shape 10"/>
          <p:cNvSpPr/>
          <p:nvPr/>
        </p:nvSpPr>
        <p:spPr>
          <a:xfrm>
            <a:off x="650438" y="5302210"/>
            <a:ext cx="743426" cy="1115139"/>
          </a:xfrm>
          <a:prstGeom prst="roundRect">
            <a:avLst>
              <a:gd name="adj" fmla="val 360012"/>
            </a:avLst>
          </a:prstGeom>
          <a:solidFill>
            <a:srgbClr val="542C49"/>
          </a:solidFill>
          <a:ln w="7620">
            <a:solidFill>
              <a:srgbClr val="6D4562"/>
            </a:solidFill>
            <a:prstDash val="solid"/>
          </a:ln>
        </p:spPr>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2729" y="5720358"/>
            <a:ext cx="278725" cy="278725"/>
          </a:xfrm>
          <a:prstGeom prst="rect">
            <a:avLst/>
          </a:prstGeom>
        </p:spPr>
      </p:pic>
      <p:sp>
        <p:nvSpPr>
          <p:cNvPr id="17" name="Text 11"/>
          <p:cNvSpPr/>
          <p:nvPr/>
        </p:nvSpPr>
        <p:spPr>
          <a:xfrm>
            <a:off x="1579721" y="5488067"/>
            <a:ext cx="3549134" cy="25812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Avoid Sharing Personal Information</a:t>
            </a:r>
            <a:endParaRPr lang="en-US" sz="1600" dirty="0"/>
          </a:p>
        </p:txBody>
      </p:sp>
      <p:sp>
        <p:nvSpPr>
          <p:cNvPr id="18" name="Text 12"/>
          <p:cNvSpPr/>
          <p:nvPr/>
        </p:nvSpPr>
        <p:spPr>
          <a:xfrm>
            <a:off x="1579721" y="5857637"/>
            <a:ext cx="12400240" cy="297299"/>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Think twice before sharing sensitive details online, especially on public platforms or with unverified sources.</a:t>
            </a:r>
            <a:endParaRPr lang="en-US" sz="1450" dirty="0"/>
          </a:p>
        </p:txBody>
      </p:sp>
      <p:sp>
        <p:nvSpPr>
          <p:cNvPr id="19" name="Shape 13"/>
          <p:cNvSpPr/>
          <p:nvPr/>
        </p:nvSpPr>
        <p:spPr>
          <a:xfrm>
            <a:off x="650438" y="6603206"/>
            <a:ext cx="743426" cy="1115139"/>
          </a:xfrm>
          <a:prstGeom prst="roundRect">
            <a:avLst>
              <a:gd name="adj" fmla="val 360012"/>
            </a:avLst>
          </a:prstGeom>
          <a:solidFill>
            <a:srgbClr val="542C49"/>
          </a:solidFill>
          <a:ln w="7620">
            <a:solidFill>
              <a:srgbClr val="6D4562"/>
            </a:solidFill>
            <a:prstDash val="solid"/>
          </a:ln>
        </p:spPr>
      </p:sp>
      <p:pic>
        <p:nvPicPr>
          <p:cNvPr id="2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2729" y="7021354"/>
            <a:ext cx="278725" cy="278725"/>
          </a:xfrm>
          <a:prstGeom prst="rect">
            <a:avLst/>
          </a:prstGeom>
        </p:spPr>
      </p:pic>
      <p:sp>
        <p:nvSpPr>
          <p:cNvPr id="21" name="Text 14"/>
          <p:cNvSpPr/>
          <p:nvPr/>
        </p:nvSpPr>
        <p:spPr>
          <a:xfrm>
            <a:off x="1579721" y="6789063"/>
            <a:ext cx="3902393" cy="25812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Update Software &amp; Antivirus Regularly</a:t>
            </a:r>
            <a:endParaRPr lang="en-US" sz="1600" dirty="0"/>
          </a:p>
        </p:txBody>
      </p:sp>
      <p:sp>
        <p:nvSpPr>
          <p:cNvPr id="22" name="Text 15"/>
          <p:cNvSpPr/>
          <p:nvPr/>
        </p:nvSpPr>
        <p:spPr>
          <a:xfrm>
            <a:off x="1579721" y="7158633"/>
            <a:ext cx="12400240" cy="297299"/>
          </a:xfrm>
          <a:prstGeom prst="rect">
            <a:avLst/>
          </a:prstGeom>
          <a:noFill/>
          <a:ln/>
        </p:spPr>
        <p:txBody>
          <a:bodyPr wrap="none" lIns="0" tIns="0" rIns="0" bIns="0" rtlCol="0" anchor="t"/>
          <a:lstStyle/>
          <a:p>
            <a:pPr marL="0" indent="0" algn="l">
              <a:lnSpc>
                <a:spcPts val="2300"/>
              </a:lnSpc>
              <a:buNone/>
            </a:pPr>
            <a:r>
              <a:rPr lang="en-US" sz="1450" dirty="0">
                <a:solidFill>
                  <a:srgbClr val="DAD8E9"/>
                </a:solidFill>
                <a:latin typeface="Mukta Light" pitchFamily="34" charset="0"/>
                <a:ea typeface="Mukta Light" pitchFamily="34" charset="-122"/>
                <a:cs typeface="Mukta Light" pitchFamily="34" charset="-120"/>
              </a:rPr>
              <a:t>Keep your operating system, applications, and antivirus software up-to-date to patch vulnerabilities.</a:t>
            </a:r>
            <a:endParaRPr lang="en-US" sz="1450" dirty="0"/>
          </a:p>
        </p:txBody>
      </p:sp>
      <p:pic>
        <p:nvPicPr>
          <p:cNvPr id="24" name="Picture 23">
            <a:extLst>
              <a:ext uri="{FF2B5EF4-FFF2-40B4-BE49-F238E27FC236}">
                <a16:creationId xmlns:a16="http://schemas.microsoft.com/office/drawing/2014/main" id="{53CE7EA0-7D20-FE05-EC20-F5247007BA0C}"/>
              </a:ext>
            </a:extLst>
          </p:cNvPr>
          <p:cNvPicPr>
            <a:picLocks noChangeAspect="1"/>
          </p:cNvPicPr>
          <p:nvPr/>
        </p:nvPicPr>
        <p:blipFill>
          <a:blip r:embed="rId13"/>
          <a:stretch>
            <a:fillRect/>
          </a:stretch>
        </p:blipFill>
        <p:spPr>
          <a:xfrm>
            <a:off x="12305857" y="7718345"/>
            <a:ext cx="2324543" cy="41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3" grpId="0" animBg="1"/>
      <p:bldP spid="14" grpId="0" animBg="1"/>
      <p:bldP spid="17" grpId="0" animBg="1"/>
      <p:bldP spid="18"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790" y="812006"/>
            <a:ext cx="7546419" cy="1268016"/>
          </a:xfrm>
          <a:prstGeom prst="rect">
            <a:avLst/>
          </a:prstGeom>
          <a:noFill/>
          <a:ln/>
        </p:spPr>
        <p:txBody>
          <a:bodyPr wrap="square" lIns="0" tIns="0" rIns="0" bIns="0" rtlCol="0" anchor="t"/>
          <a:lstStyle/>
          <a:p>
            <a:pPr marL="0" indent="0" algn="l">
              <a:lnSpc>
                <a:spcPts val="4950"/>
              </a:lnSpc>
              <a:buNone/>
            </a:pPr>
            <a:r>
              <a:rPr lang="en-US" sz="3950" dirty="0">
                <a:solidFill>
                  <a:srgbClr val="C6BFEE"/>
                </a:solidFill>
                <a:latin typeface="Prompt Medium" pitchFamily="34" charset="0"/>
                <a:ea typeface="Prompt Medium" pitchFamily="34" charset="-122"/>
                <a:cs typeface="Prompt Medium" pitchFamily="34" charset="-120"/>
              </a:rPr>
              <a:t>Your Role as a Student in Digital Safety</a:t>
            </a:r>
            <a:endParaRPr lang="en-US" sz="3950" dirty="0"/>
          </a:p>
        </p:txBody>
      </p:sp>
      <p:sp>
        <p:nvSpPr>
          <p:cNvPr id="4" name="Shape 1"/>
          <p:cNvSpPr/>
          <p:nvPr/>
        </p:nvSpPr>
        <p:spPr>
          <a:xfrm>
            <a:off x="798790" y="2422327"/>
            <a:ext cx="3659148" cy="2383512"/>
          </a:xfrm>
          <a:prstGeom prst="roundRect">
            <a:avLst>
              <a:gd name="adj" fmla="val 6138"/>
            </a:avLst>
          </a:prstGeom>
          <a:solidFill>
            <a:srgbClr val="0B0C23">
              <a:alpha val="95000"/>
            </a:srgbClr>
          </a:solidFill>
          <a:ln w="30480">
            <a:solidFill>
              <a:srgbClr val="6D4562"/>
            </a:solidFill>
            <a:prstDash val="solid"/>
          </a:ln>
        </p:spPr>
      </p:sp>
      <p:sp>
        <p:nvSpPr>
          <p:cNvPr id="5" name="Shape 2"/>
          <p:cNvSpPr/>
          <p:nvPr/>
        </p:nvSpPr>
        <p:spPr>
          <a:xfrm>
            <a:off x="768310" y="2422327"/>
            <a:ext cx="121920" cy="2383512"/>
          </a:xfrm>
          <a:prstGeom prst="roundRect">
            <a:avLst>
              <a:gd name="adj" fmla="val 78626"/>
            </a:avLst>
          </a:prstGeom>
          <a:solidFill>
            <a:srgbClr val="A95B95"/>
          </a:solidFill>
          <a:ln/>
        </p:spPr>
      </p:sp>
      <p:sp>
        <p:nvSpPr>
          <p:cNvPr id="6" name="Text 3"/>
          <p:cNvSpPr/>
          <p:nvPr/>
        </p:nvSpPr>
        <p:spPr>
          <a:xfrm>
            <a:off x="1148834" y="2680930"/>
            <a:ext cx="3050500" cy="633889"/>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Be a Responsible Internet User</a:t>
            </a:r>
            <a:endParaRPr lang="en-US" sz="1950" dirty="0"/>
          </a:p>
        </p:txBody>
      </p:sp>
      <p:sp>
        <p:nvSpPr>
          <p:cNvPr id="7" name="Text 4"/>
          <p:cNvSpPr/>
          <p:nvPr/>
        </p:nvSpPr>
        <p:spPr>
          <a:xfrm>
            <a:off x="1148834" y="3451741"/>
            <a:ext cx="3050500" cy="1095494"/>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Understand the impact of your online actions and choose to interact ethically and safely.</a:t>
            </a:r>
            <a:endParaRPr lang="en-US" sz="1750" dirty="0"/>
          </a:p>
        </p:txBody>
      </p:sp>
      <p:sp>
        <p:nvSpPr>
          <p:cNvPr id="8" name="Shape 5"/>
          <p:cNvSpPr/>
          <p:nvPr/>
        </p:nvSpPr>
        <p:spPr>
          <a:xfrm>
            <a:off x="4686062" y="2422327"/>
            <a:ext cx="3659148" cy="2383512"/>
          </a:xfrm>
          <a:prstGeom prst="roundRect">
            <a:avLst>
              <a:gd name="adj" fmla="val 6138"/>
            </a:avLst>
          </a:prstGeom>
          <a:solidFill>
            <a:srgbClr val="0B0C23">
              <a:alpha val="95000"/>
            </a:srgbClr>
          </a:solidFill>
          <a:ln w="30480">
            <a:solidFill>
              <a:srgbClr val="6D4562"/>
            </a:solidFill>
            <a:prstDash val="solid"/>
          </a:ln>
        </p:spPr>
      </p:sp>
      <p:sp>
        <p:nvSpPr>
          <p:cNvPr id="9" name="Shape 6"/>
          <p:cNvSpPr/>
          <p:nvPr/>
        </p:nvSpPr>
        <p:spPr>
          <a:xfrm>
            <a:off x="4655582" y="2422327"/>
            <a:ext cx="121920" cy="2383512"/>
          </a:xfrm>
          <a:prstGeom prst="roundRect">
            <a:avLst>
              <a:gd name="adj" fmla="val 78626"/>
            </a:avLst>
          </a:prstGeom>
          <a:solidFill>
            <a:srgbClr val="A95B95"/>
          </a:solidFill>
          <a:ln/>
        </p:spPr>
      </p:sp>
      <p:sp>
        <p:nvSpPr>
          <p:cNvPr id="10" name="Text 7"/>
          <p:cNvSpPr/>
          <p:nvPr/>
        </p:nvSpPr>
        <p:spPr>
          <a:xfrm>
            <a:off x="5036106" y="2680930"/>
            <a:ext cx="3050500" cy="633889"/>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Learn Basic Cyber Safety Rules</a:t>
            </a:r>
            <a:endParaRPr lang="en-US" sz="1950" dirty="0"/>
          </a:p>
        </p:txBody>
      </p:sp>
      <p:sp>
        <p:nvSpPr>
          <p:cNvPr id="11" name="Text 8"/>
          <p:cNvSpPr/>
          <p:nvPr/>
        </p:nvSpPr>
        <p:spPr>
          <a:xfrm>
            <a:off x="5036106" y="3451741"/>
            <a:ext cx="3050500" cy="1095494"/>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Familiarize yourself with fundamental practices to protect your data and privacy.</a:t>
            </a:r>
            <a:endParaRPr lang="en-US" sz="1750" dirty="0"/>
          </a:p>
        </p:txBody>
      </p:sp>
      <p:sp>
        <p:nvSpPr>
          <p:cNvPr id="12" name="Shape 9"/>
          <p:cNvSpPr/>
          <p:nvPr/>
        </p:nvSpPr>
        <p:spPr>
          <a:xfrm>
            <a:off x="798790" y="5033963"/>
            <a:ext cx="3659148" cy="2383512"/>
          </a:xfrm>
          <a:prstGeom prst="roundRect">
            <a:avLst>
              <a:gd name="adj" fmla="val 6138"/>
            </a:avLst>
          </a:prstGeom>
          <a:solidFill>
            <a:srgbClr val="0B0C23">
              <a:alpha val="95000"/>
            </a:srgbClr>
          </a:solidFill>
          <a:ln w="30480">
            <a:solidFill>
              <a:srgbClr val="6D4562"/>
            </a:solidFill>
            <a:prstDash val="solid"/>
          </a:ln>
        </p:spPr>
      </p:sp>
      <p:sp>
        <p:nvSpPr>
          <p:cNvPr id="13" name="Shape 10"/>
          <p:cNvSpPr/>
          <p:nvPr/>
        </p:nvSpPr>
        <p:spPr>
          <a:xfrm>
            <a:off x="768310" y="5033963"/>
            <a:ext cx="121920" cy="2383512"/>
          </a:xfrm>
          <a:prstGeom prst="roundRect">
            <a:avLst>
              <a:gd name="adj" fmla="val 78626"/>
            </a:avLst>
          </a:prstGeom>
          <a:solidFill>
            <a:srgbClr val="A95B95"/>
          </a:solidFill>
          <a:ln/>
        </p:spPr>
      </p:sp>
      <p:sp>
        <p:nvSpPr>
          <p:cNvPr id="14" name="Text 11"/>
          <p:cNvSpPr/>
          <p:nvPr/>
        </p:nvSpPr>
        <p:spPr>
          <a:xfrm>
            <a:off x="1148834" y="5292566"/>
            <a:ext cx="3050500" cy="633889"/>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Spread Awareness Among Peers</a:t>
            </a:r>
            <a:endParaRPr lang="en-US" sz="1950" dirty="0"/>
          </a:p>
        </p:txBody>
      </p:sp>
      <p:sp>
        <p:nvSpPr>
          <p:cNvPr id="15" name="Text 12"/>
          <p:cNvSpPr/>
          <p:nvPr/>
        </p:nvSpPr>
        <p:spPr>
          <a:xfrm>
            <a:off x="1148834" y="6063377"/>
            <a:ext cx="3050500" cy="1095494"/>
          </a:xfrm>
          <a:prstGeom prst="rect">
            <a:avLst/>
          </a:prstGeom>
          <a:noFill/>
          <a:ln/>
        </p:spPr>
        <p:txBody>
          <a:bodyPr wrap="square" lIns="0" tIns="0" rIns="0" bIns="0" rtlCol="0" anchor="t"/>
          <a:lstStyle/>
          <a:p>
            <a:pPr marL="0" indent="0" algn="l">
              <a:lnSpc>
                <a:spcPts val="2850"/>
              </a:lnSpc>
              <a:buNone/>
            </a:pPr>
            <a:r>
              <a:rPr lang="en-US" sz="1750" dirty="0">
                <a:solidFill>
                  <a:srgbClr val="DAD8E9"/>
                </a:solidFill>
                <a:latin typeface="Mukta Light" pitchFamily="34" charset="0"/>
                <a:ea typeface="Mukta Light" pitchFamily="34" charset="-122"/>
                <a:cs typeface="Mukta Light" pitchFamily="34" charset="-120"/>
              </a:rPr>
              <a:t>Share your knowledge and encourage friends and family to adopt secure online habits.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373630"/>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The Path to a Secure Digital Future</a:t>
            </a:r>
            <a:endParaRPr lang="en-US" sz="4300" dirty="0"/>
          </a:p>
        </p:txBody>
      </p:sp>
      <p:sp>
        <p:nvSpPr>
          <p:cNvPr id="4" name="Text 1"/>
          <p:cNvSpPr/>
          <p:nvPr/>
        </p:nvSpPr>
        <p:spPr>
          <a:xfrm>
            <a:off x="1234321" y="4393168"/>
            <a:ext cx="7045643"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Cyber security and online privacy are not only technical issues but personal responsibilities. By using the internet wisely and safely, we can create a secure digital future.</a:t>
            </a:r>
            <a:endParaRPr lang="en-US" sz="1900" dirty="0"/>
          </a:p>
        </p:txBody>
      </p:sp>
      <p:sp>
        <p:nvSpPr>
          <p:cNvPr id="5" name="Shape 2"/>
          <p:cNvSpPr/>
          <p:nvPr/>
        </p:nvSpPr>
        <p:spPr>
          <a:xfrm>
            <a:off x="864037" y="4115514"/>
            <a:ext cx="30480" cy="1740456"/>
          </a:xfrm>
          <a:prstGeom prst="rect">
            <a:avLst/>
          </a:prstGeom>
          <a:solidFill>
            <a:srgbClr val="A95B95"/>
          </a:solid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690</Words>
  <Application>Microsoft Office PowerPoint</Application>
  <PresentationFormat>Custom</PresentationFormat>
  <Paragraphs>77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Algerian</vt:lpstr>
      <vt:lpstr>Prompt Medium</vt:lpstr>
      <vt:lpstr>Prompt Light</vt:lpstr>
      <vt:lpstr>Mukta Light</vt:lpstr>
      <vt:lpstr>Arial</vt:lpstr>
      <vt:lpstr>Microsoft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User</cp:lastModifiedBy>
  <cp:revision>2</cp:revision>
  <dcterms:created xsi:type="dcterms:W3CDTF">2025-12-17T19:35:23Z</dcterms:created>
  <dcterms:modified xsi:type="dcterms:W3CDTF">2025-12-21T12:12:10Z</dcterms:modified>
</cp:coreProperties>
</file>